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74" r:id="rId5"/>
    <p:sldId id="257" r:id="rId6"/>
    <p:sldId id="275" r:id="rId7"/>
    <p:sldId id="277" r:id="rId8"/>
    <p:sldId id="279" r:id="rId9"/>
    <p:sldId id="278" r:id="rId10"/>
    <p:sldId id="282" r:id="rId11"/>
    <p:sldId id="260" r:id="rId12"/>
    <p:sldId id="261" r:id="rId13"/>
    <p:sldId id="294" r:id="rId14"/>
    <p:sldId id="266" r:id="rId15"/>
    <p:sldId id="267" r:id="rId16"/>
    <p:sldId id="269" r:id="rId17"/>
    <p:sldId id="270" r:id="rId18"/>
    <p:sldId id="271" r:id="rId19"/>
    <p:sldId id="284" r:id="rId20"/>
    <p:sldId id="289" r:id="rId21"/>
    <p:sldId id="286" r:id="rId22"/>
    <p:sldId id="288" r:id="rId23"/>
    <p:sldId id="285" r:id="rId24"/>
    <p:sldId id="293" r:id="rId25"/>
    <p:sldId id="287" r:id="rId26"/>
    <p:sldId id="290" r:id="rId27"/>
    <p:sldId id="272" r:id="rId28"/>
    <p:sldId id="27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799C"/>
    <a:srgbClr val="ACD433"/>
    <a:srgbClr val="00B050"/>
    <a:srgbClr val="EF7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63ACA-021A-45BC-9406-D93EFFBA8120}" type="datetimeFigureOut">
              <a:rPr lang="en-US" smtClean="0"/>
              <a:t>28-02-2019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F96B1-4F63-4D7A-B219-78754138120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50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39EEA905-C261-4E64-80D4-58284865C822}" type="datetime1">
              <a:rPr lang="en-US" smtClean="0"/>
              <a:t>28-02-2019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858F-559F-4142-8FE5-BAE939E21E1E}" type="datetime1">
              <a:rPr lang="en-US" smtClean="0"/>
              <a:t>28-02-2019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6B3AD-2A42-478A-9CDC-94B6F514D3E4}" type="datetime1">
              <a:rPr lang="en-US" smtClean="0"/>
              <a:t>28-02-2019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C5A74-0684-4565-9A30-221650F33A65}" type="datetime1">
              <a:rPr lang="en-US" smtClean="0"/>
              <a:t>28-02-2019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13B5-40C5-4808-BB3E-9D589B2FD21A}" type="datetime1">
              <a:rPr lang="en-US" smtClean="0"/>
              <a:t>28-02-2019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082DB-FD3E-49AF-9F62-9FE7AA28A593}" type="datetime1">
              <a:rPr lang="en-US" smtClean="0"/>
              <a:t>28-02-2019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8BF8-4223-4364-8AA4-8374E6E4E438}" type="datetime1">
              <a:rPr lang="en-US" smtClean="0"/>
              <a:t>28-02-2019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0EAB-13DA-4F95-BE1C-6195AF68E1CD}" type="datetime1">
              <a:rPr lang="en-US" smtClean="0"/>
              <a:t>28-02-2019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37277-831C-47AD-958F-894CEF490CA6}" type="datetime1">
              <a:rPr lang="en-US" smtClean="0"/>
              <a:t>28-02-2019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B6831-F8B1-4422-A842-FD2CDE5CE4D5}" type="datetime1">
              <a:rPr lang="en-US" smtClean="0"/>
              <a:t>28-02-2019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AD6F-B7D1-4FE0-938B-D5E641F12F88}" type="datetime1">
              <a:rPr lang="en-US" smtClean="0"/>
              <a:t>28-02-2019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A67A-4B5A-4A2B-A900-8365CC8D162D}" type="datetime1">
              <a:rPr lang="en-US" smtClean="0"/>
              <a:t>28-02-2019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21E-26C8-4259-90EF-9011211DDBE7}" type="datetime1">
              <a:rPr lang="en-US" smtClean="0"/>
              <a:t>28-02-2019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A509B-CD08-45FA-8372-FEDD145136D6}" type="datetime1">
              <a:rPr lang="en-US" smtClean="0"/>
              <a:t>28-02-2019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7DD57-A3BB-4711-BC32-F96AA40D114B}" type="datetime1">
              <a:rPr lang="en-US" smtClean="0"/>
              <a:t>28-02-2019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20B1F-694F-410A-9507-768891728F22}" type="datetime1">
              <a:rPr lang="en-US" smtClean="0"/>
              <a:t>28-02-2019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5AD0B-BDD1-4F71-9B44-74F29AF8FC40}" type="datetime1">
              <a:rPr lang="en-US" smtClean="0"/>
              <a:t>28-02-2019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DEAE8A4-D6DA-483F-A4EE-432AD9ABCCD4}" type="datetime1">
              <a:rPr lang="en-US" smtClean="0"/>
              <a:t>28-02-2019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796B75-F848-402B-A93E-1587AFD88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8748" y="2080619"/>
            <a:ext cx="6811619" cy="1348381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 Development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5C2B0A-9F69-4649-AA44-75FB5FE5EBF9}"/>
              </a:ext>
            </a:extLst>
          </p:cNvPr>
          <p:cNvSpPr txBox="1"/>
          <p:nvPr/>
        </p:nvSpPr>
        <p:spPr>
          <a:xfrm>
            <a:off x="7964557" y="5829306"/>
            <a:ext cx="3520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HouariZegai14@gmail.com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8B049CC-D621-42DD-A7FA-82CCE7B33DB4}"/>
              </a:ext>
            </a:extLst>
          </p:cNvPr>
          <p:cNvSpPr txBox="1"/>
          <p:nvPr/>
        </p:nvSpPr>
        <p:spPr>
          <a:xfrm>
            <a:off x="8717167" y="347385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By: </a:t>
            </a:r>
            <a:r>
              <a:rPr lang="fr-FR" dirty="0">
                <a:solidFill>
                  <a:srgbClr val="ACD433"/>
                </a:solidFill>
              </a:rPr>
              <a:t>Houari ZEGAI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70609F-D806-40A2-8387-3AA5E7B0A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52" y="1878497"/>
            <a:ext cx="3621352" cy="1510747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BB3471A-7A66-4F60-A133-E4E22364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48FCBF7-DB8E-4AB5-8C93-E816D3D75997}"/>
              </a:ext>
            </a:extLst>
          </p:cNvPr>
          <p:cNvSpPr txBox="1"/>
          <p:nvPr/>
        </p:nvSpPr>
        <p:spPr>
          <a:xfrm>
            <a:off x="1545452" y="5810587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@</a:t>
            </a:r>
            <a:r>
              <a:rPr lang="fr-FR" sz="2000" b="1" dirty="0" err="1">
                <a:solidFill>
                  <a:schemeClr val="bg1"/>
                </a:solidFill>
              </a:rPr>
              <a:t>GeekHouari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AB86452-151D-4F92-8DDD-EAA9C47A6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6" y="5602244"/>
            <a:ext cx="748357" cy="7483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B0A1C1D-E02F-4D6E-9ADF-EB49AA4DA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114" y="5695257"/>
            <a:ext cx="568997" cy="56232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B86F2F2-3022-4A3F-9EED-F7FEA69471F5}"/>
              </a:ext>
            </a:extLst>
          </p:cNvPr>
          <p:cNvSpPr txBox="1"/>
          <p:nvPr/>
        </p:nvSpPr>
        <p:spPr>
          <a:xfrm>
            <a:off x="5178878" y="5823172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@</a:t>
            </a:r>
            <a:r>
              <a:rPr lang="fr-FR" sz="2000" b="1" dirty="0" err="1">
                <a:solidFill>
                  <a:schemeClr val="bg1"/>
                </a:solidFill>
              </a:rPr>
              <a:t>HouariZegai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BBA23CF-F0BD-49C6-8CE4-1C6E325D71C3}"/>
              </a:ext>
            </a:extLst>
          </p:cNvPr>
          <p:cNvSpPr txBox="1"/>
          <p:nvPr/>
        </p:nvSpPr>
        <p:spPr>
          <a:xfrm>
            <a:off x="4217036" y="5720430"/>
            <a:ext cx="4459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b="1" dirty="0">
                <a:solidFill>
                  <a:schemeClr val="bg1">
                    <a:lumMod val="95000"/>
                  </a:schemeClr>
                </a:solidFill>
              </a:rPr>
              <a:t>&amp;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A35D0CE-A96B-45F2-8546-4BBD4833D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554" y="5720430"/>
            <a:ext cx="553998" cy="55399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C9ADC65-8DC9-4AF4-AA6C-DD69B3532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343121" y="5636463"/>
            <a:ext cx="748357" cy="7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9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5706F-72D5-49E0-8F85-498C935E2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/>
          <a:lstStyle/>
          <a:p>
            <a:r>
              <a:rPr lang="fr-FR" sz="3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Real-world applications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F6EFD4-B4CC-4A65-90CB-000CA714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2B5765F-88A0-4844-A8F0-499375BACA8A}"/>
              </a:ext>
            </a:extLst>
          </p:cNvPr>
          <p:cNvSpPr txBox="1"/>
          <p:nvPr/>
        </p:nvSpPr>
        <p:spPr>
          <a:xfrm>
            <a:off x="288318" y="2235708"/>
            <a:ext cx="40591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92D050"/>
                </a:solidFill>
              </a:rPr>
              <a:t>4- Learn SQL App (LSQL)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9A83D40-461D-49D2-9217-04AA51304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4" y="2719218"/>
            <a:ext cx="5802828" cy="33502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2482A55-BF17-4399-BC5A-4D0C6024F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063" y="2719218"/>
            <a:ext cx="5772500" cy="335027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750A3FB-13E9-4256-9E09-1EA6030286CB}"/>
              </a:ext>
            </a:extLst>
          </p:cNvPr>
          <p:cNvSpPr txBox="1"/>
          <p:nvPr/>
        </p:nvSpPr>
        <p:spPr>
          <a:xfrm>
            <a:off x="8807084" y="6346827"/>
            <a:ext cx="30909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Dev by: </a:t>
            </a:r>
            <a:r>
              <a:rPr lang="en-US" sz="2200" b="1" dirty="0" err="1">
                <a:solidFill>
                  <a:srgbClr val="2B799C"/>
                </a:solidFill>
              </a:rPr>
              <a:t>Houari</a:t>
            </a:r>
            <a:r>
              <a:rPr lang="en-US" sz="2200" b="1" dirty="0">
                <a:solidFill>
                  <a:srgbClr val="2B799C"/>
                </a:solidFill>
              </a:rPr>
              <a:t> ZEGAI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82FCA78-10A6-4C58-9944-320591F61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4" y="2728151"/>
            <a:ext cx="5783053" cy="335027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7174128-FF0B-4790-91D9-A7F4A33EB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442" y="2728151"/>
            <a:ext cx="5912553" cy="33974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F1E50EE-EE11-4229-BC74-62F529BB0617}"/>
              </a:ext>
            </a:extLst>
          </p:cNvPr>
          <p:cNvSpPr txBox="1"/>
          <p:nvPr/>
        </p:nvSpPr>
        <p:spPr>
          <a:xfrm>
            <a:off x="288318" y="6337562"/>
            <a:ext cx="7199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92D050"/>
                </a:solidFill>
              </a:rPr>
              <a:t>Source: </a:t>
            </a:r>
            <a:r>
              <a:rPr lang="en-US" dirty="0"/>
              <a:t>github.com/</a:t>
            </a:r>
            <a:r>
              <a:rPr lang="en-US" dirty="0" err="1"/>
              <a:t>HouariZegai</a:t>
            </a:r>
            <a:r>
              <a:rPr lang="en-US" dirty="0"/>
              <a:t>/</a:t>
            </a:r>
            <a:r>
              <a:rPr lang="en-US" dirty="0" err="1"/>
              <a:t>LearnSQLApp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1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5706F-72D5-49E0-8F85-498C935E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JavaFx</a:t>
            </a:r>
            <a:r>
              <a:rPr lang="fr-F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fr-F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7E4CE4-AFCC-4ACE-99C2-5D0BCC98D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425" y="2603500"/>
            <a:ext cx="10387688" cy="341630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fr-FR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 a </a:t>
            </a:r>
            <a:r>
              <a:rPr lang="fr-FR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library</a:t>
            </a:r>
            <a:r>
              <a:rPr lang="fr-FR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written</a:t>
            </a:r>
            <a:r>
              <a:rPr lang="fr-FR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a Java API</a:t>
            </a:r>
          </a:p>
          <a:p>
            <a:pPr>
              <a:lnSpc>
                <a:spcPct val="150000"/>
              </a:lnSpc>
            </a:pPr>
            <a:r>
              <a:rPr lang="fr-FR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the MVC (Model </a:t>
            </a:r>
            <a:r>
              <a:rPr lang="fr-FR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r>
              <a:rPr lang="fr-FR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Controller) Design pattern</a:t>
            </a:r>
          </a:p>
          <a:p>
            <a:pPr>
              <a:lnSpc>
                <a:spcPct val="150000"/>
              </a:lnSpc>
            </a:pPr>
            <a:r>
              <a:rPr lang="fr-FR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Supports the use of CSS and FXML</a:t>
            </a:r>
          </a:p>
          <a:p>
            <a:pPr>
              <a:lnSpc>
                <a:spcPct val="150000"/>
              </a:lnSpc>
            </a:pPr>
            <a:r>
              <a:rPr lang="fr-FR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Separates</a:t>
            </a:r>
            <a:r>
              <a:rPr lang="fr-F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presentation</a:t>
            </a:r>
            <a:r>
              <a:rPr lang="fr-F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  <a:r>
              <a:rPr lang="fr-F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application </a:t>
            </a:r>
            <a:r>
              <a:rPr lang="fr-FR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logic</a:t>
            </a:r>
            <a:r>
              <a:rPr lang="fr-F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lang="fr-F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FXML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4077E34-14FE-4B9A-B10C-96141F05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4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5706F-72D5-49E0-8F85-498C935E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JavaFx</a:t>
            </a:r>
            <a:r>
              <a:rPr lang="fr-F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fr-F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7E4CE4-AFCC-4ACE-99C2-5D0BCC98D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58" y="2603499"/>
            <a:ext cx="10561982" cy="385030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Integrates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easily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Swing Applications (Compatible)</a:t>
            </a:r>
          </a:p>
          <a:p>
            <a:pPr>
              <a:lnSpc>
                <a:spcPct val="150000"/>
              </a:lnSpc>
            </a:pP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Performance hardware</a:t>
            </a:r>
          </a:p>
          <a:p>
            <a:pPr>
              <a:lnSpc>
                <a:spcPct val="150000"/>
              </a:lnSpc>
            </a:pP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Installed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JRE to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available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worldwide</a:t>
            </a:r>
            <a:endParaRPr lang="fr-FR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DE8F91-7866-4A89-9FFA-8B5D2F576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82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5706F-72D5-49E0-8F85-498C935E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</a:t>
            </a:r>
            <a:r>
              <a:rPr lang="fr-F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can </a:t>
            </a:r>
            <a:r>
              <a:rPr lang="fr-F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</a:t>
            </a:r>
            <a:r>
              <a:rPr lang="fr-F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JavaFX</a:t>
            </a:r>
            <a:endParaRPr lang="fr-FR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DE8F91-7866-4A89-9FFA-8B5D2F576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3B0E0E6-B01B-49AE-A47D-DB007E9F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34" y="2418219"/>
            <a:ext cx="1681995" cy="70696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C67881C7-C087-478B-ADC5-AE77533C0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36" y="2243989"/>
            <a:ext cx="1055425" cy="105542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C781FB45-61DF-497D-8D75-00105A5F312A}"/>
              </a:ext>
            </a:extLst>
          </p:cNvPr>
          <p:cNvSpPr txBox="1"/>
          <p:nvPr/>
        </p:nvSpPr>
        <p:spPr>
          <a:xfrm>
            <a:off x="8133161" y="2562726"/>
            <a:ext cx="2105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tx2"/>
                </a:solidFill>
              </a:rPr>
              <a:t>WebSites</a:t>
            </a: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7A943E-CD06-4F82-8242-0DC87FBF8FA1}"/>
              </a:ext>
            </a:extLst>
          </p:cNvPr>
          <p:cNvSpPr/>
          <p:nvPr/>
        </p:nvSpPr>
        <p:spPr>
          <a:xfrm>
            <a:off x="6922609" y="3335509"/>
            <a:ext cx="5211683" cy="2341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docs.oracle.com/</a:t>
            </a:r>
            <a:r>
              <a:rPr lang="en-US" sz="2000" b="1" dirty="0" err="1"/>
              <a:t>javase</a:t>
            </a:r>
            <a:r>
              <a:rPr lang="en-US" sz="2000" b="1" dirty="0"/>
              <a:t>/8/</a:t>
            </a:r>
            <a:r>
              <a:rPr lang="en-US" sz="2000" b="1" dirty="0" err="1"/>
              <a:t>javafx</a:t>
            </a:r>
            <a:r>
              <a:rPr lang="en-US" sz="2000" b="1" dirty="0"/>
              <a:t>/</a:t>
            </a:r>
            <a:r>
              <a:rPr lang="en-US" sz="2000" b="1" dirty="0" err="1"/>
              <a:t>api</a:t>
            </a:r>
            <a:endParaRPr lang="en-US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harmash.com/</a:t>
            </a:r>
            <a:r>
              <a:rPr lang="en-US" sz="2000" b="1" dirty="0" err="1"/>
              <a:t>javafx</a:t>
            </a:r>
            <a:endParaRPr lang="en-US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www.tutorialspoint.com/javafx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zetcode.com/</a:t>
            </a:r>
            <a:r>
              <a:rPr lang="en-US" sz="2000" b="1" dirty="0" err="1"/>
              <a:t>gui</a:t>
            </a:r>
            <a:r>
              <a:rPr lang="en-US" sz="2000" b="1" dirty="0"/>
              <a:t>/</a:t>
            </a:r>
            <a:r>
              <a:rPr lang="en-US" sz="2000" b="1" dirty="0" err="1"/>
              <a:t>javafx</a:t>
            </a:r>
            <a:endParaRPr lang="en-US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…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EE127D-FAA1-41BF-8B93-E46B4F963C1F}"/>
              </a:ext>
            </a:extLst>
          </p:cNvPr>
          <p:cNvSpPr/>
          <p:nvPr/>
        </p:nvSpPr>
        <p:spPr>
          <a:xfrm>
            <a:off x="746390" y="3342817"/>
            <a:ext cx="5508106" cy="4187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Mohammed Al-</a:t>
            </a:r>
            <a:r>
              <a:rPr lang="en-US" sz="2000" b="1" dirty="0" err="1"/>
              <a:t>Shawwa</a:t>
            </a:r>
            <a:endParaRPr lang="en-US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Khalid ESSAADANI – </a:t>
            </a:r>
            <a:r>
              <a:rPr lang="ar-DZ" sz="2000" b="1" dirty="0"/>
              <a:t>خالد </a:t>
            </a:r>
            <a:r>
              <a:rPr lang="ar-DZ" sz="2000" b="1" dirty="0" err="1"/>
              <a:t>السعداني</a:t>
            </a:r>
            <a:endParaRPr lang="en-US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TheNewBoston</a:t>
            </a:r>
            <a:endParaRPr lang="en-US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Genuine Coder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KeepToo</a:t>
            </a:r>
            <a:r>
              <a:rPr lang="en-US" sz="2000" b="1" dirty="0"/>
              <a:t>, Rashid Coder, Benny Coder, </a:t>
            </a:r>
            <a:r>
              <a:rPr lang="en-US" sz="2000" b="1" dirty="0" err="1"/>
              <a:t>Houari</a:t>
            </a:r>
            <a:r>
              <a:rPr lang="en-US" sz="2000" b="1" dirty="0"/>
              <a:t> </a:t>
            </a:r>
            <a:r>
              <a:rPr lang="en-US" sz="2000" b="1" dirty="0" err="1"/>
              <a:t>Zegai</a:t>
            </a:r>
            <a:r>
              <a:rPr lang="en-US" sz="2000" b="1" dirty="0"/>
              <a:t>, 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>
              <a:lnSpc>
                <a:spcPct val="150000"/>
              </a:lnSpc>
            </a:pPr>
            <a:endParaRPr lang="en-US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780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796B75-F848-402B-A93E-1587AFD88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4783" y="2080620"/>
            <a:ext cx="6122433" cy="1348381"/>
          </a:xfrm>
        </p:spPr>
        <p:txBody>
          <a:bodyPr/>
          <a:lstStyle/>
          <a:p>
            <a:r>
              <a:rPr lang="fr-FR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Basic information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9B6C90C9-E5B2-46CA-AF9E-BB3122859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0F28F4-EA4F-4E27-B356-25B12E05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02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A7D9AF-7326-4F58-9CCE-DA98943BB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of </a:t>
            </a:r>
            <a:r>
              <a:rPr lang="fr-FR" dirty="0" err="1"/>
              <a:t>JavaFx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6ECDFF-E5B3-4054-8777-607E0FB983EE}"/>
              </a:ext>
            </a:extLst>
          </p:cNvPr>
          <p:cNvSpPr/>
          <p:nvPr/>
        </p:nvSpPr>
        <p:spPr>
          <a:xfrm>
            <a:off x="4373218" y="2451651"/>
            <a:ext cx="7209182" cy="4187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3A60CE-88FA-4059-A208-196A1834353B}"/>
              </a:ext>
            </a:extLst>
          </p:cNvPr>
          <p:cNvSpPr/>
          <p:nvPr/>
        </p:nvSpPr>
        <p:spPr>
          <a:xfrm>
            <a:off x="4664766" y="2729947"/>
            <a:ext cx="6612834" cy="3657600"/>
          </a:xfrm>
          <a:prstGeom prst="rect">
            <a:avLst/>
          </a:prstGeom>
          <a:solidFill>
            <a:srgbClr val="2B799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764C6A-4F7F-41B7-90C6-8B3CA0E61C1A}"/>
              </a:ext>
            </a:extLst>
          </p:cNvPr>
          <p:cNvSpPr txBox="1"/>
          <p:nvPr/>
        </p:nvSpPr>
        <p:spPr>
          <a:xfrm>
            <a:off x="490329" y="2808740"/>
            <a:ext cx="17395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3000" dirty="0">
                <a:solidFill>
                  <a:srgbClr val="ACD433"/>
                </a:solidFill>
              </a:rPr>
              <a:t>Stage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8695B4A-56D6-4FB9-9C63-D22B9F59360A}"/>
              </a:ext>
            </a:extLst>
          </p:cNvPr>
          <p:cNvSpPr txBox="1"/>
          <p:nvPr/>
        </p:nvSpPr>
        <p:spPr>
          <a:xfrm>
            <a:off x="449452" y="3495263"/>
            <a:ext cx="18213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3000" dirty="0" err="1">
                <a:solidFill>
                  <a:srgbClr val="2B799C"/>
                </a:solidFill>
              </a:rPr>
              <a:t>Scene</a:t>
            </a:r>
            <a:endParaRPr lang="fr-FR" sz="3000" dirty="0">
              <a:solidFill>
                <a:srgbClr val="2B799C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1E99E1-BE5E-412D-A2C6-18CA01F5D4A1}"/>
              </a:ext>
            </a:extLst>
          </p:cNvPr>
          <p:cNvSpPr/>
          <p:nvPr/>
        </p:nvSpPr>
        <p:spPr>
          <a:xfrm>
            <a:off x="4976192" y="2955234"/>
            <a:ext cx="5989982" cy="32070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674109-26CA-4725-A709-7C1AB7A0C7BE}"/>
              </a:ext>
            </a:extLst>
          </p:cNvPr>
          <p:cNvSpPr txBox="1"/>
          <p:nvPr/>
        </p:nvSpPr>
        <p:spPr>
          <a:xfrm>
            <a:off x="490329" y="4213847"/>
            <a:ext cx="2669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3000" dirty="0">
                <a:solidFill>
                  <a:srgbClr val="EF7A24"/>
                </a:solidFill>
              </a:rPr>
              <a:t>Root Node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349629-9A06-4636-8456-C7D113578030}"/>
              </a:ext>
            </a:extLst>
          </p:cNvPr>
          <p:cNvSpPr/>
          <p:nvPr/>
        </p:nvSpPr>
        <p:spPr>
          <a:xfrm>
            <a:off x="5509108" y="3362738"/>
            <a:ext cx="1604482" cy="5817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E0D370-CB3D-43E1-8175-385036758025}"/>
              </a:ext>
            </a:extLst>
          </p:cNvPr>
          <p:cNvSpPr/>
          <p:nvPr/>
        </p:nvSpPr>
        <p:spPr>
          <a:xfrm>
            <a:off x="7646506" y="3343593"/>
            <a:ext cx="2107095" cy="73052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TextField</a:t>
            </a:r>
            <a:endParaRPr lang="fr-FR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E5F3CF-2D86-4D8C-8403-21628A6F4B49}"/>
              </a:ext>
            </a:extLst>
          </p:cNvPr>
          <p:cNvSpPr/>
          <p:nvPr/>
        </p:nvSpPr>
        <p:spPr>
          <a:xfrm>
            <a:off x="5429239" y="4731682"/>
            <a:ext cx="1604482" cy="58178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Label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8D6EA6-78D0-40C9-BFE9-A4AD5A662A76}"/>
              </a:ext>
            </a:extLst>
          </p:cNvPr>
          <p:cNvSpPr/>
          <p:nvPr/>
        </p:nvSpPr>
        <p:spPr>
          <a:xfrm>
            <a:off x="7646506" y="4751953"/>
            <a:ext cx="2156223" cy="58178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ImageView</a:t>
            </a:r>
            <a:endParaRPr lang="fr-FR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0109F52-B7BB-4A78-81C7-8E9B55E6A52A}"/>
              </a:ext>
            </a:extLst>
          </p:cNvPr>
          <p:cNvSpPr txBox="1"/>
          <p:nvPr/>
        </p:nvSpPr>
        <p:spPr>
          <a:xfrm>
            <a:off x="449452" y="4900370"/>
            <a:ext cx="18453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3000" dirty="0" err="1">
                <a:solidFill>
                  <a:srgbClr val="00B050"/>
                </a:solidFill>
              </a:rPr>
              <a:t>Nodes</a:t>
            </a:r>
            <a:endParaRPr lang="fr-FR" sz="3000" dirty="0">
              <a:solidFill>
                <a:srgbClr val="00B050"/>
              </a:solidFill>
            </a:endParaRP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C2A653C-0B6D-42A5-95AB-5A4B1DEB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4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/>
      <p:bldP spid="7" grpId="0"/>
      <p:bldP spid="8" grpId="0" animBg="1"/>
      <p:bldP spid="9" grpId="0"/>
      <p:bldP spid="10" grpId="0" animBg="1"/>
      <p:bldP spid="12" grpId="0" animBg="1"/>
      <p:bldP spid="13" grpId="0" animBg="1"/>
      <p:bldP spid="14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4F7F2-F7E9-4532-84C0-898BC0A9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41" y="1683026"/>
            <a:ext cx="4027693" cy="1358348"/>
          </a:xfrm>
        </p:spPr>
        <p:txBody>
          <a:bodyPr>
            <a:normAutofit/>
          </a:bodyPr>
          <a:lstStyle/>
          <a:p>
            <a:r>
              <a:rPr lang="fr-F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JavaFx</a:t>
            </a:r>
            <a:r>
              <a:rPr lang="fr-F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Scene</a:t>
            </a:r>
            <a:r>
              <a:rPr lang="fr-F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Graph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32E803C-796B-4C0A-BE6F-F7D866D2EA85}"/>
              </a:ext>
            </a:extLst>
          </p:cNvPr>
          <p:cNvSpPr txBox="1"/>
          <p:nvPr/>
        </p:nvSpPr>
        <p:spPr>
          <a:xfrm>
            <a:off x="1054677" y="3525077"/>
            <a:ext cx="44902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ACD433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500" dirty="0" err="1">
                <a:solidFill>
                  <a:schemeClr val="bg1"/>
                </a:solidFill>
              </a:rPr>
              <a:t>Its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depicts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hierarchical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tree</a:t>
            </a:r>
            <a:r>
              <a:rPr lang="fr-FR" sz="2500" dirty="0">
                <a:solidFill>
                  <a:schemeClr val="bg1"/>
                </a:solidFill>
              </a:rPr>
              <a:t> of </a:t>
            </a:r>
            <a:r>
              <a:rPr lang="fr-FR" sz="2500" dirty="0" err="1">
                <a:solidFill>
                  <a:schemeClr val="bg1"/>
                </a:solidFill>
              </a:rPr>
              <a:t>nodes</a:t>
            </a:r>
            <a:endParaRPr lang="fr-FR" sz="2500" dirty="0">
              <a:solidFill>
                <a:schemeClr val="bg1"/>
              </a:solidFill>
            </a:endParaRPr>
          </a:p>
          <a:p>
            <a:pPr marL="342900" indent="-342900">
              <a:buClr>
                <a:srgbClr val="ACD433"/>
              </a:buClr>
              <a:buSzPct val="100000"/>
              <a:buFont typeface="Arial" panose="020B0604020202020204" pitchFamily="34" charset="0"/>
              <a:buChar char="•"/>
            </a:pPr>
            <a:endParaRPr lang="fr-FR" sz="2500" dirty="0">
              <a:solidFill>
                <a:schemeClr val="bg1"/>
              </a:solidFill>
            </a:endParaRPr>
          </a:p>
          <a:p>
            <a:pPr marL="342900" indent="-342900">
              <a:buClr>
                <a:srgbClr val="ACD433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500" dirty="0" err="1">
                <a:solidFill>
                  <a:schemeClr val="bg1"/>
                </a:solidFill>
              </a:rPr>
              <a:t>Each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elements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is</a:t>
            </a:r>
            <a:r>
              <a:rPr lang="fr-FR" sz="2500" dirty="0">
                <a:solidFill>
                  <a:schemeClr val="bg1"/>
                </a:solidFill>
              </a:rPr>
              <a:t> </a:t>
            </a:r>
            <a:r>
              <a:rPr lang="fr-FR" sz="2500" dirty="0" err="1">
                <a:solidFill>
                  <a:schemeClr val="bg1"/>
                </a:solidFill>
              </a:rPr>
              <a:t>called</a:t>
            </a:r>
            <a:r>
              <a:rPr lang="fr-FR" sz="2500" dirty="0">
                <a:solidFill>
                  <a:schemeClr val="bg1"/>
                </a:solidFill>
              </a:rPr>
              <a:t> a </a:t>
            </a:r>
            <a:r>
              <a:rPr lang="fr-FR" sz="2500" dirty="0">
                <a:solidFill>
                  <a:srgbClr val="ACD433"/>
                </a:solidFill>
              </a:rPr>
              <a:t>Node</a:t>
            </a:r>
          </a:p>
          <a:p>
            <a:pPr marL="342900" indent="-342900">
              <a:buClr>
                <a:srgbClr val="ACD433"/>
              </a:buClr>
              <a:buSzPct val="100000"/>
              <a:buFont typeface="Arial" panose="020B0604020202020204" pitchFamily="34" charset="0"/>
              <a:buChar char="•"/>
            </a:pPr>
            <a:endParaRPr lang="fr-FR" sz="2500" dirty="0">
              <a:solidFill>
                <a:schemeClr val="bg1"/>
              </a:solidFill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8301C4C-1B95-4778-83E6-C39A9BF6A3D3}"/>
              </a:ext>
            </a:extLst>
          </p:cNvPr>
          <p:cNvSpPr/>
          <p:nvPr/>
        </p:nvSpPr>
        <p:spPr>
          <a:xfrm>
            <a:off x="8401877" y="1285461"/>
            <a:ext cx="795130" cy="795130"/>
          </a:xfrm>
          <a:prstGeom prst="ellipse">
            <a:avLst/>
          </a:prstGeom>
          <a:solidFill>
            <a:srgbClr val="2B79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51ED6CDB-ED44-4E43-A4EE-2FF8A67C517F}"/>
              </a:ext>
            </a:extLst>
          </p:cNvPr>
          <p:cNvSpPr/>
          <p:nvPr/>
        </p:nvSpPr>
        <p:spPr>
          <a:xfrm>
            <a:off x="6720145" y="3057939"/>
            <a:ext cx="742122" cy="742122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E663A80-4CCB-4545-8FD4-6A33D58F89E0}"/>
              </a:ext>
            </a:extLst>
          </p:cNvPr>
          <p:cNvSpPr/>
          <p:nvPr/>
        </p:nvSpPr>
        <p:spPr>
          <a:xfrm>
            <a:off x="5978023" y="5110725"/>
            <a:ext cx="742122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E09046C-F562-4682-A6A8-EF33B5BDE392}"/>
              </a:ext>
            </a:extLst>
          </p:cNvPr>
          <p:cNvSpPr/>
          <p:nvPr/>
        </p:nvSpPr>
        <p:spPr>
          <a:xfrm>
            <a:off x="10548731" y="3057939"/>
            <a:ext cx="742122" cy="742122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8D6DBF0-FBBD-4B23-A2C4-5ED6091CD9F1}"/>
              </a:ext>
            </a:extLst>
          </p:cNvPr>
          <p:cNvSpPr/>
          <p:nvPr/>
        </p:nvSpPr>
        <p:spPr>
          <a:xfrm>
            <a:off x="8502565" y="3041374"/>
            <a:ext cx="742122" cy="742122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6C61450-AC3D-49CE-8B8B-5A97E8F8A233}"/>
              </a:ext>
            </a:extLst>
          </p:cNvPr>
          <p:cNvSpPr/>
          <p:nvPr/>
        </p:nvSpPr>
        <p:spPr>
          <a:xfrm>
            <a:off x="7462267" y="5110725"/>
            <a:ext cx="742122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8D4780D-721B-4A56-8333-A007D7EA4C16}"/>
              </a:ext>
            </a:extLst>
          </p:cNvPr>
          <p:cNvSpPr/>
          <p:nvPr/>
        </p:nvSpPr>
        <p:spPr>
          <a:xfrm>
            <a:off x="10548731" y="5110725"/>
            <a:ext cx="742122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2F75573-6E34-486C-94A5-D0C102AD87F5}"/>
              </a:ext>
            </a:extLst>
          </p:cNvPr>
          <p:cNvCxnSpPr>
            <a:cxnSpLocks/>
          </p:cNvCxnSpPr>
          <p:nvPr/>
        </p:nvCxnSpPr>
        <p:spPr>
          <a:xfrm>
            <a:off x="9197007" y="1881809"/>
            <a:ext cx="1363679" cy="13749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2D5C9895-04A9-4BCD-B47A-B9DA9E76E07E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799442" y="2120347"/>
            <a:ext cx="74184" cy="9210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62E1D99-DF84-4ABD-A1BC-9A3D791F6CBA}"/>
              </a:ext>
            </a:extLst>
          </p:cNvPr>
          <p:cNvCxnSpPr>
            <a:cxnSpLocks/>
          </p:cNvCxnSpPr>
          <p:nvPr/>
        </p:nvCxnSpPr>
        <p:spPr>
          <a:xfrm flipH="1">
            <a:off x="7357549" y="1890091"/>
            <a:ext cx="1044328" cy="11512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45E752C2-F62A-44CA-A1C2-FD91EDEB2BE7}"/>
              </a:ext>
            </a:extLst>
          </p:cNvPr>
          <p:cNvCxnSpPr>
            <a:cxnSpLocks/>
          </p:cNvCxnSpPr>
          <p:nvPr/>
        </p:nvCxnSpPr>
        <p:spPr>
          <a:xfrm>
            <a:off x="7357549" y="3814970"/>
            <a:ext cx="475779" cy="12559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95117DA1-6414-4D52-8F4F-9990163DC4E4}"/>
              </a:ext>
            </a:extLst>
          </p:cNvPr>
          <p:cNvCxnSpPr>
            <a:cxnSpLocks/>
          </p:cNvCxnSpPr>
          <p:nvPr/>
        </p:nvCxnSpPr>
        <p:spPr>
          <a:xfrm flipH="1">
            <a:off x="6386253" y="3814970"/>
            <a:ext cx="476997" cy="12559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EA530162-A721-4E4F-94BA-75F83FBB4840}"/>
              </a:ext>
            </a:extLst>
          </p:cNvPr>
          <p:cNvCxnSpPr>
            <a:cxnSpLocks/>
          </p:cNvCxnSpPr>
          <p:nvPr/>
        </p:nvCxnSpPr>
        <p:spPr>
          <a:xfrm>
            <a:off x="10914461" y="3827393"/>
            <a:ext cx="5331" cy="12435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AAFBD962-EA72-4AAF-B509-6410C32505AF}"/>
              </a:ext>
            </a:extLst>
          </p:cNvPr>
          <p:cNvSpPr txBox="1"/>
          <p:nvPr/>
        </p:nvSpPr>
        <p:spPr>
          <a:xfrm>
            <a:off x="9197007" y="1377943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Root Node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7341D7-0991-4EA0-B640-A73AC3DB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8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7F1F5C-3827-40C8-91D3-54197457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JavaFX</a:t>
            </a:r>
            <a:r>
              <a:rPr lang="fr-F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Scene</a:t>
            </a:r>
            <a:r>
              <a:rPr lang="fr-F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Graph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E95EAA-5414-4C2A-B729-E1D66917D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root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base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has no parent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nodes</a:t>
            </a:r>
            <a:endParaRPr lang="fr-FR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nodes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have one parent and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more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children</a:t>
            </a:r>
            <a:endParaRPr lang="fr-FR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Nodes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have and id, style class, and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bounding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volume</a:t>
            </a:r>
          </a:p>
          <a:p>
            <a:endParaRPr lang="fr-F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DE602A-6B1A-4232-AD7D-AA73704AF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9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7F1F5C-3827-40C8-91D3-54197457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JavaFX</a:t>
            </a:r>
            <a:r>
              <a:rPr lang="fr-FR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Nodes</a:t>
            </a:r>
            <a:endParaRPr lang="fr-FR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E95EAA-5414-4C2A-B729-E1D66917D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Effects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blurs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shadow</a:t>
            </a: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…)</a:t>
            </a:r>
          </a:p>
          <a:p>
            <a:pPr>
              <a:lnSpc>
                <a:spcPct val="150000"/>
              </a:lnSpc>
            </a:pP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Opacity</a:t>
            </a:r>
            <a:endParaRPr lang="fr-FR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Transforms</a:t>
            </a:r>
            <a:endParaRPr lang="fr-FR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 handlers</a:t>
            </a:r>
          </a:p>
          <a:p>
            <a:pPr>
              <a:lnSpc>
                <a:spcPct val="150000"/>
              </a:lnSpc>
            </a:pPr>
            <a:r>
              <a:rPr lang="fr-FR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	</a:t>
            </a:r>
            <a:endParaRPr lang="fr-F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887B9C-0D94-4714-8BA9-DA194415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2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796B75-F848-402B-A93E-1587AFD88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3871" y="2080619"/>
            <a:ext cx="3004257" cy="1348381"/>
          </a:xfrm>
        </p:spPr>
        <p:txBody>
          <a:bodyPr/>
          <a:lstStyle/>
          <a:p>
            <a:r>
              <a:rPr lang="fr-FR" sz="6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Layouts</a:t>
            </a:r>
            <a:endParaRPr lang="fr-FR" sz="6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9B6C90C9-E5B2-46CA-AF9E-BB3122859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BA94A6-26AA-41BE-B588-AB11DE70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7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796B75-F848-402B-A93E-1587AFD88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1081" y="2080620"/>
            <a:ext cx="5989838" cy="1348381"/>
          </a:xfrm>
        </p:spPr>
        <p:txBody>
          <a:bodyPr/>
          <a:lstStyle/>
          <a:p>
            <a:r>
              <a:rPr lang="fr-FR" sz="6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</a:t>
            </a:r>
            <a:r>
              <a:rPr lang="fr-FR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6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lang="fr-FR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6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JavaFx</a:t>
            </a:r>
            <a:r>
              <a:rPr lang="fr-FR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9B6C90C9-E5B2-46CA-AF9E-BB3122859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593E67-2F1E-47C2-8CBA-ABBEBD87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1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151070-DC35-4A04-AA8E-98F81E484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BAA83D5-3B8A-44D2-9C51-8354AA5AE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86" y="42999"/>
            <a:ext cx="6827462" cy="675849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13E0B6D-4C04-4B05-AD8A-8096E1F5ED44}"/>
              </a:ext>
            </a:extLst>
          </p:cNvPr>
          <p:cNvSpPr txBox="1"/>
          <p:nvPr/>
        </p:nvSpPr>
        <p:spPr>
          <a:xfrm>
            <a:off x="304304" y="1031990"/>
            <a:ext cx="3273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 Parent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544381A-E46C-4942-BBB4-BE57E0B709B0}"/>
              </a:ext>
            </a:extLst>
          </p:cNvPr>
          <p:cNvSpPr txBox="1">
            <a:spLocks/>
          </p:cNvSpPr>
          <p:nvPr/>
        </p:nvSpPr>
        <p:spPr>
          <a:xfrm>
            <a:off x="174293" y="297810"/>
            <a:ext cx="2131586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2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Layout</a:t>
            </a:r>
            <a:endParaRPr lang="fr-FR" sz="4200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5FF0DB-FC02-47B5-8CBA-09E84E59263A}"/>
              </a:ext>
            </a:extLst>
          </p:cNvPr>
          <p:cNvSpPr/>
          <p:nvPr/>
        </p:nvSpPr>
        <p:spPr>
          <a:xfrm>
            <a:off x="4203510" y="2483892"/>
            <a:ext cx="1801502" cy="427175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664EF23-68C8-4244-ADB4-A38967F8E9B9}"/>
              </a:ext>
            </a:extLst>
          </p:cNvPr>
          <p:cNvSpPr txBox="1"/>
          <p:nvPr/>
        </p:nvSpPr>
        <p:spPr>
          <a:xfrm>
            <a:off x="2854755" y="4142713"/>
            <a:ext cx="1446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</a:rPr>
              <a:t>Layouts</a:t>
            </a:r>
          </a:p>
        </p:txBody>
      </p:sp>
    </p:spTree>
    <p:extLst>
      <p:ext uri="{BB962C8B-B14F-4D97-AF65-F5344CB8AC3E}">
        <p14:creationId xmlns:p14="http://schemas.microsoft.com/office/powerpoint/2010/main" val="212263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7F1F5C-3827-40C8-91D3-54197457D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2131586" cy="706964"/>
          </a:xfrm>
        </p:spPr>
        <p:txBody>
          <a:bodyPr/>
          <a:lstStyle/>
          <a:p>
            <a:r>
              <a:rPr lang="fr-F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Layout</a:t>
            </a:r>
            <a:endParaRPr lang="fr-FR" sz="4000" dirty="0">
              <a:solidFill>
                <a:srgbClr val="92D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887B9C-0D94-4714-8BA9-DA194415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5583DF07-FD44-4176-8B03-66E70584B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8260" y="2370464"/>
            <a:ext cx="6083247" cy="4278552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CD7DD30-A05A-47EE-8949-9839FE7FEAC7}"/>
              </a:ext>
            </a:extLst>
          </p:cNvPr>
          <p:cNvSpPr txBox="1"/>
          <p:nvPr/>
        </p:nvSpPr>
        <p:spPr>
          <a:xfrm>
            <a:off x="675362" y="2383716"/>
            <a:ext cx="3273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BorderPane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85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7F1F5C-3827-40C8-91D3-54197457D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2131586" cy="706964"/>
          </a:xfrm>
        </p:spPr>
        <p:txBody>
          <a:bodyPr/>
          <a:lstStyle/>
          <a:p>
            <a:r>
              <a:rPr lang="fr-F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Layout</a:t>
            </a:r>
            <a:endParaRPr lang="fr-FR" sz="4000" dirty="0">
              <a:solidFill>
                <a:srgbClr val="92D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887B9C-0D94-4714-8BA9-DA194415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5583DF07-FD44-4176-8B03-66E70584B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068" y="2383716"/>
            <a:ext cx="4354254" cy="4453792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CD7DD30-A05A-47EE-8949-9839FE7FEAC7}"/>
              </a:ext>
            </a:extLst>
          </p:cNvPr>
          <p:cNvSpPr txBox="1"/>
          <p:nvPr/>
        </p:nvSpPr>
        <p:spPr>
          <a:xfrm>
            <a:off x="675362" y="2383716"/>
            <a:ext cx="3273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FlowPane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14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7F1F5C-3827-40C8-91D3-54197457D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2131586" cy="706964"/>
          </a:xfrm>
        </p:spPr>
        <p:txBody>
          <a:bodyPr/>
          <a:lstStyle/>
          <a:p>
            <a:r>
              <a:rPr lang="fr-F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Layout</a:t>
            </a:r>
            <a:endParaRPr lang="fr-FR" sz="4000" dirty="0">
              <a:solidFill>
                <a:srgbClr val="92D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887B9C-0D94-4714-8BA9-DA194415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5583DF07-FD44-4176-8B03-66E70584B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7254" y="3091985"/>
            <a:ext cx="4477142" cy="1375331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CD7DD30-A05A-47EE-8949-9839FE7FEAC7}"/>
              </a:ext>
            </a:extLst>
          </p:cNvPr>
          <p:cNvSpPr txBox="1"/>
          <p:nvPr/>
        </p:nvSpPr>
        <p:spPr>
          <a:xfrm>
            <a:off x="680169" y="2427318"/>
            <a:ext cx="1405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HBox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9E0048E-59A0-4F2D-93E5-BF1E6CE046FB}"/>
              </a:ext>
            </a:extLst>
          </p:cNvPr>
          <p:cNvSpPr txBox="1"/>
          <p:nvPr/>
        </p:nvSpPr>
        <p:spPr>
          <a:xfrm>
            <a:off x="7193338" y="2427318"/>
            <a:ext cx="1405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VBox</a:t>
            </a:r>
            <a:endParaRPr lang="en-US" sz="4000" dirty="0">
              <a:solidFill>
                <a:schemeClr val="tx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D88E8A2-0225-4B69-AFC7-3EB463B39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567" y="2277034"/>
            <a:ext cx="3127513" cy="439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5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7F1F5C-3827-40C8-91D3-54197457D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2131586" cy="706964"/>
          </a:xfrm>
        </p:spPr>
        <p:txBody>
          <a:bodyPr/>
          <a:lstStyle/>
          <a:p>
            <a:r>
              <a:rPr lang="fr-FR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Layout</a:t>
            </a:r>
            <a:endParaRPr lang="fr-FR" sz="4000" dirty="0">
              <a:solidFill>
                <a:srgbClr val="92D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887B9C-0D94-4714-8BA9-DA194415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CD7DD30-A05A-47EE-8949-9839FE7FEAC7}"/>
              </a:ext>
            </a:extLst>
          </p:cNvPr>
          <p:cNvSpPr txBox="1"/>
          <p:nvPr/>
        </p:nvSpPr>
        <p:spPr>
          <a:xfrm>
            <a:off x="675362" y="2383716"/>
            <a:ext cx="3273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StackPane</a:t>
            </a:r>
            <a:endParaRPr lang="en-US" sz="4000" dirty="0">
              <a:solidFill>
                <a:schemeClr val="tx2"/>
              </a:solidFill>
            </a:endParaRP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13A30F0F-F0E2-4373-AAE6-407E1089D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5108" y="2326242"/>
            <a:ext cx="5395746" cy="4531758"/>
          </a:xfrm>
        </p:spPr>
      </p:pic>
    </p:spTree>
    <p:extLst>
      <p:ext uri="{BB962C8B-B14F-4D97-AF65-F5344CB8AC3E}">
        <p14:creationId xmlns:p14="http://schemas.microsoft.com/office/powerpoint/2010/main" val="147212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151070-DC35-4A04-AA8E-98F81E484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544381A-E46C-4942-BBB4-BE57E0B709B0}"/>
              </a:ext>
            </a:extLst>
          </p:cNvPr>
          <p:cNvSpPr txBox="1">
            <a:spLocks/>
          </p:cNvSpPr>
          <p:nvPr/>
        </p:nvSpPr>
        <p:spPr>
          <a:xfrm>
            <a:off x="174293" y="297810"/>
            <a:ext cx="2380306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5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1: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12E88F-422E-48B7-9A5C-B6DBE34B9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634" y="295729"/>
            <a:ext cx="5782035" cy="63833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3698B2-3536-48DB-9EE2-411EE02DB855}"/>
              </a:ext>
            </a:extLst>
          </p:cNvPr>
          <p:cNvSpPr/>
          <p:nvPr/>
        </p:nvSpPr>
        <p:spPr>
          <a:xfrm>
            <a:off x="5168347" y="755374"/>
            <a:ext cx="4187688" cy="568518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A777F05-628B-4997-A163-E7BC37C7D88D}"/>
              </a:ext>
            </a:extLst>
          </p:cNvPr>
          <p:cNvCxnSpPr>
            <a:cxnSpLocks/>
          </p:cNvCxnSpPr>
          <p:nvPr/>
        </p:nvCxnSpPr>
        <p:spPr>
          <a:xfrm>
            <a:off x="3949148" y="1199180"/>
            <a:ext cx="2928729" cy="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97704D2-1C29-43C3-A0C2-6DCDCBF45B03}"/>
              </a:ext>
            </a:extLst>
          </p:cNvPr>
          <p:cNvCxnSpPr>
            <a:cxnSpLocks/>
          </p:cNvCxnSpPr>
          <p:nvPr/>
        </p:nvCxnSpPr>
        <p:spPr>
          <a:xfrm>
            <a:off x="3949148" y="1838668"/>
            <a:ext cx="2537790" cy="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FF821A7-3239-4100-914F-299606539EC5}"/>
              </a:ext>
            </a:extLst>
          </p:cNvPr>
          <p:cNvCxnSpPr>
            <a:cxnSpLocks/>
          </p:cNvCxnSpPr>
          <p:nvPr/>
        </p:nvCxnSpPr>
        <p:spPr>
          <a:xfrm>
            <a:off x="3949148" y="2600668"/>
            <a:ext cx="1981199" cy="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2C03D99-B47D-4FE4-94BF-2B3BFD8DA0A7}"/>
              </a:ext>
            </a:extLst>
          </p:cNvPr>
          <p:cNvCxnSpPr>
            <a:cxnSpLocks/>
          </p:cNvCxnSpPr>
          <p:nvPr/>
        </p:nvCxnSpPr>
        <p:spPr>
          <a:xfrm>
            <a:off x="3949148" y="3429000"/>
            <a:ext cx="1371598" cy="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6356075-057D-4539-BB50-146F4E9A61DC}"/>
              </a:ext>
            </a:extLst>
          </p:cNvPr>
          <p:cNvCxnSpPr>
            <a:cxnSpLocks/>
          </p:cNvCxnSpPr>
          <p:nvPr/>
        </p:nvCxnSpPr>
        <p:spPr>
          <a:xfrm>
            <a:off x="3949148" y="4151171"/>
            <a:ext cx="1371598" cy="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B5CA22E-44B0-40AD-9DFD-B7B273B215D9}"/>
              </a:ext>
            </a:extLst>
          </p:cNvPr>
          <p:cNvCxnSpPr>
            <a:cxnSpLocks/>
          </p:cNvCxnSpPr>
          <p:nvPr/>
        </p:nvCxnSpPr>
        <p:spPr>
          <a:xfrm>
            <a:off x="3949148" y="4800530"/>
            <a:ext cx="1298711" cy="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684BC338-21AD-49E2-BD73-8CD3AB0BD31B}"/>
              </a:ext>
            </a:extLst>
          </p:cNvPr>
          <p:cNvCxnSpPr>
            <a:cxnSpLocks/>
          </p:cNvCxnSpPr>
          <p:nvPr/>
        </p:nvCxnSpPr>
        <p:spPr>
          <a:xfrm>
            <a:off x="3949148" y="5390252"/>
            <a:ext cx="1371598" cy="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ABCBDF7-7C29-498E-BD78-B50E7935F2BF}"/>
              </a:ext>
            </a:extLst>
          </p:cNvPr>
          <p:cNvCxnSpPr>
            <a:cxnSpLocks/>
          </p:cNvCxnSpPr>
          <p:nvPr/>
        </p:nvCxnSpPr>
        <p:spPr>
          <a:xfrm>
            <a:off x="3949148" y="6311276"/>
            <a:ext cx="2729948" cy="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C90E4AF7-0A14-4335-925F-BA3E943821CA}"/>
              </a:ext>
            </a:extLst>
          </p:cNvPr>
          <p:cNvSpPr txBox="1"/>
          <p:nvPr/>
        </p:nvSpPr>
        <p:spPr>
          <a:xfrm>
            <a:off x="2151683" y="939143"/>
            <a:ext cx="19078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ImageView</a:t>
            </a:r>
            <a:endParaRPr lang="en-US" sz="2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68B7FAD-3AE7-499E-9174-7161FE91AA8F}"/>
              </a:ext>
            </a:extLst>
          </p:cNvPr>
          <p:cNvSpPr txBox="1"/>
          <p:nvPr/>
        </p:nvSpPr>
        <p:spPr>
          <a:xfrm>
            <a:off x="3016000" y="1586042"/>
            <a:ext cx="19078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Label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5D8E3DA-55DD-4A28-80C9-E946C5EE5E0B}"/>
              </a:ext>
            </a:extLst>
          </p:cNvPr>
          <p:cNvSpPr txBox="1"/>
          <p:nvPr/>
        </p:nvSpPr>
        <p:spPr>
          <a:xfrm>
            <a:off x="3183062" y="2339355"/>
            <a:ext cx="7868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Text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94D60FB-5C60-4A88-94D8-95FB7C9DA343}"/>
              </a:ext>
            </a:extLst>
          </p:cNvPr>
          <p:cNvSpPr txBox="1"/>
          <p:nvPr/>
        </p:nvSpPr>
        <p:spPr>
          <a:xfrm>
            <a:off x="2554599" y="3157103"/>
            <a:ext cx="19078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TextField</a:t>
            </a:r>
            <a:endParaRPr lang="en-US" sz="2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0C228CA-5013-427F-8E31-543BB779B63C}"/>
              </a:ext>
            </a:extLst>
          </p:cNvPr>
          <p:cNvSpPr txBox="1"/>
          <p:nvPr/>
        </p:nvSpPr>
        <p:spPr>
          <a:xfrm>
            <a:off x="1838324" y="3903303"/>
            <a:ext cx="2131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PasswordField</a:t>
            </a:r>
            <a:endParaRPr lang="en-US" sz="2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7E3C66B-21D3-4390-B8E9-0DD28A2B5758}"/>
              </a:ext>
            </a:extLst>
          </p:cNvPr>
          <p:cNvSpPr txBox="1"/>
          <p:nvPr/>
        </p:nvSpPr>
        <p:spPr>
          <a:xfrm>
            <a:off x="2327274" y="4538033"/>
            <a:ext cx="19078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CheckBox</a:t>
            </a:r>
            <a:endParaRPr lang="en-US" sz="2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3A95124-AC91-4195-9D6B-009B4017CD2D}"/>
              </a:ext>
            </a:extLst>
          </p:cNvPr>
          <p:cNvSpPr txBox="1"/>
          <p:nvPr/>
        </p:nvSpPr>
        <p:spPr>
          <a:xfrm>
            <a:off x="2889471" y="5118456"/>
            <a:ext cx="1172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Button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7A4CF70-ADB0-46CB-950D-BFD8F810A3E8}"/>
              </a:ext>
            </a:extLst>
          </p:cNvPr>
          <p:cNvSpPr txBox="1"/>
          <p:nvPr/>
        </p:nvSpPr>
        <p:spPr>
          <a:xfrm>
            <a:off x="2995239" y="6039611"/>
            <a:ext cx="19078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Label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0FB99A2-3CA6-44E1-A98F-518467489F13}"/>
              </a:ext>
            </a:extLst>
          </p:cNvPr>
          <p:cNvSpPr txBox="1"/>
          <p:nvPr/>
        </p:nvSpPr>
        <p:spPr>
          <a:xfrm>
            <a:off x="9384571" y="1370030"/>
            <a:ext cx="1354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</a:rPr>
              <a:t>VBox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89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151070-DC35-4A04-AA8E-98F81E484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544381A-E46C-4942-BBB4-BE57E0B709B0}"/>
              </a:ext>
            </a:extLst>
          </p:cNvPr>
          <p:cNvSpPr txBox="1">
            <a:spLocks/>
          </p:cNvSpPr>
          <p:nvPr/>
        </p:nvSpPr>
        <p:spPr>
          <a:xfrm>
            <a:off x="71309" y="261014"/>
            <a:ext cx="2380306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5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2: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54DBC60-C091-416D-89C0-25DA3688F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980" y="334472"/>
            <a:ext cx="6624603" cy="616226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E0EAEED-9D39-4E43-ADE2-99CD01FF4B35}"/>
              </a:ext>
            </a:extLst>
          </p:cNvPr>
          <p:cNvSpPr/>
          <p:nvPr/>
        </p:nvSpPr>
        <p:spPr>
          <a:xfrm>
            <a:off x="3541980" y="347868"/>
            <a:ext cx="6624603" cy="616226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CB9308-395F-415E-8281-F2C54F310D7C}"/>
              </a:ext>
            </a:extLst>
          </p:cNvPr>
          <p:cNvSpPr/>
          <p:nvPr/>
        </p:nvSpPr>
        <p:spPr>
          <a:xfrm>
            <a:off x="3596069" y="394106"/>
            <a:ext cx="6516422" cy="44078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F758F0-ED86-45C4-9F53-CCE9E8FD52C1}"/>
              </a:ext>
            </a:extLst>
          </p:cNvPr>
          <p:cNvSpPr/>
          <p:nvPr/>
        </p:nvSpPr>
        <p:spPr>
          <a:xfrm>
            <a:off x="8470231" y="406138"/>
            <a:ext cx="1371601" cy="334619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7B9FAE-6EF6-45A1-80D1-446641BC4E36}"/>
              </a:ext>
            </a:extLst>
          </p:cNvPr>
          <p:cNvSpPr/>
          <p:nvPr/>
        </p:nvSpPr>
        <p:spPr>
          <a:xfrm>
            <a:off x="3698543" y="949366"/>
            <a:ext cx="449387" cy="541049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568D79-D4FF-4434-BB7D-09799702EC66}"/>
              </a:ext>
            </a:extLst>
          </p:cNvPr>
          <p:cNvSpPr/>
          <p:nvPr/>
        </p:nvSpPr>
        <p:spPr>
          <a:xfrm>
            <a:off x="4444211" y="1109720"/>
            <a:ext cx="3599861" cy="310447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99C9EE-8921-419E-87A8-C3541C4EC5A3}"/>
              </a:ext>
            </a:extLst>
          </p:cNvPr>
          <p:cNvSpPr/>
          <p:nvPr/>
        </p:nvSpPr>
        <p:spPr>
          <a:xfrm>
            <a:off x="8163339" y="1156105"/>
            <a:ext cx="1751938" cy="303682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DD5C11-9A0F-4D19-A88B-0F9E55280785}"/>
              </a:ext>
            </a:extLst>
          </p:cNvPr>
          <p:cNvSpPr/>
          <p:nvPr/>
        </p:nvSpPr>
        <p:spPr>
          <a:xfrm>
            <a:off x="4393390" y="4326533"/>
            <a:ext cx="5578870" cy="194704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50C7631-231D-4493-83BF-BD3BAC0CA948}"/>
              </a:ext>
            </a:extLst>
          </p:cNvPr>
          <p:cNvSpPr/>
          <p:nvPr/>
        </p:nvSpPr>
        <p:spPr>
          <a:xfrm>
            <a:off x="4490594" y="1156105"/>
            <a:ext cx="3478422" cy="1001401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4AD99F-D61E-4CF6-90AF-003B02910CFF}"/>
              </a:ext>
            </a:extLst>
          </p:cNvPr>
          <p:cNvSpPr/>
          <p:nvPr/>
        </p:nvSpPr>
        <p:spPr>
          <a:xfrm>
            <a:off x="4530349" y="1203811"/>
            <a:ext cx="1009059" cy="89798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A86779-B124-449A-B433-CADA3B7D2F3A}"/>
              </a:ext>
            </a:extLst>
          </p:cNvPr>
          <p:cNvSpPr/>
          <p:nvPr/>
        </p:nvSpPr>
        <p:spPr>
          <a:xfrm>
            <a:off x="5658676" y="1205137"/>
            <a:ext cx="1074756" cy="8979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D16A23-E534-4ED9-93CD-5B61C61A1790}"/>
              </a:ext>
            </a:extLst>
          </p:cNvPr>
          <p:cNvSpPr/>
          <p:nvPr/>
        </p:nvSpPr>
        <p:spPr>
          <a:xfrm>
            <a:off x="6894538" y="1206464"/>
            <a:ext cx="1009059" cy="8979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C7273E0-6F2F-4595-A5A1-7FE039CEA4CE}"/>
              </a:ext>
            </a:extLst>
          </p:cNvPr>
          <p:cNvSpPr/>
          <p:nvPr/>
        </p:nvSpPr>
        <p:spPr>
          <a:xfrm>
            <a:off x="3617335" y="871772"/>
            <a:ext cx="6475978" cy="5580090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2661C8-BF77-4381-A8BF-184BFD509556}"/>
              </a:ext>
            </a:extLst>
          </p:cNvPr>
          <p:cNvSpPr/>
          <p:nvPr/>
        </p:nvSpPr>
        <p:spPr>
          <a:xfrm>
            <a:off x="4333887" y="951638"/>
            <a:ext cx="5699334" cy="541049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EAE53A-6E3B-47D0-A088-7FDB782E8DB0}"/>
              </a:ext>
            </a:extLst>
          </p:cNvPr>
          <p:cNvSpPr/>
          <p:nvPr/>
        </p:nvSpPr>
        <p:spPr>
          <a:xfrm>
            <a:off x="4393390" y="1063417"/>
            <a:ext cx="5578870" cy="320196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8386093-9554-40D6-B992-184C33BA8EAB}"/>
              </a:ext>
            </a:extLst>
          </p:cNvPr>
          <p:cNvSpPr txBox="1"/>
          <p:nvPr/>
        </p:nvSpPr>
        <p:spPr>
          <a:xfrm>
            <a:off x="368490" y="949366"/>
            <a:ext cx="2213499" cy="175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rgbClr val="FF0000"/>
                </a:solidFill>
              </a:rPr>
              <a:t>VBox</a:t>
            </a:r>
            <a:endParaRPr lang="en-US" sz="25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4">
                    <a:lumMod val="50000"/>
                  </a:schemeClr>
                </a:solidFill>
              </a:rPr>
              <a:t>HBox</a:t>
            </a:r>
            <a:endParaRPr lang="en-US" sz="2500" b="1" dirty="0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 err="1">
                <a:solidFill>
                  <a:schemeClr val="accent6"/>
                </a:solidFill>
              </a:rPr>
              <a:t>StackPane</a:t>
            </a:r>
            <a:endParaRPr lang="en-US" sz="25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9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796B75-F848-402B-A93E-1587AFD88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9392" y="2080620"/>
            <a:ext cx="7633216" cy="1348381"/>
          </a:xfrm>
        </p:spPr>
        <p:txBody>
          <a:bodyPr/>
          <a:lstStyle/>
          <a:p>
            <a:r>
              <a:rPr lang="fr-FR" sz="6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Run first </a:t>
            </a:r>
            <a:r>
              <a:rPr lang="fr-FR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fr-FR" sz="6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pplication</a:t>
            </a:r>
            <a:endParaRPr lang="fr-FR" sz="6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9B6C90C9-E5B2-46CA-AF9E-BB3122859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BA94A6-26AA-41BE-B588-AB11DE70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08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1B64FCF-D20F-48BA-BEA7-D0981990C475}"/>
              </a:ext>
            </a:extLst>
          </p:cNvPr>
          <p:cNvSpPr txBox="1"/>
          <p:nvPr/>
        </p:nvSpPr>
        <p:spPr>
          <a:xfrm>
            <a:off x="13255" y="715618"/>
            <a:ext cx="7673006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class </a:t>
            </a:r>
            <a:r>
              <a:rPr lang="fr-FR" sz="2500" dirty="0" err="1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FirstApp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extends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5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5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fr-FR" sz="2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@</a:t>
            </a:r>
            <a:r>
              <a:rPr lang="fr-FR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Override</a:t>
            </a:r>
            <a:endParaRPr lang="fr-FR" sz="2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public </a:t>
            </a:r>
            <a:r>
              <a:rPr lang="fr-FR" sz="2500" dirty="0" err="1">
                <a:solidFill>
                  <a:srgbClr val="7184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void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500" dirty="0">
                <a:solidFill>
                  <a:srgbClr val="5AA0F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(Stage </a:t>
            </a:r>
            <a:r>
              <a:rPr lang="fr-FR" sz="25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stage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{</a:t>
            </a:r>
          </a:p>
          <a:p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Button </a:t>
            </a:r>
            <a:r>
              <a:rPr lang="fr-FR" sz="2500" dirty="0" err="1">
                <a:solidFill>
                  <a:schemeClr val="accent3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btn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fr-FR" sz="25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Button("</a:t>
            </a:r>
            <a:r>
              <a:rPr lang="fr-FR" sz="25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Say Hello !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");		</a:t>
            </a:r>
          </a:p>
          <a:p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fr-FR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VBox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5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root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fr-FR" sz="25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VBox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();</a:t>
            </a:r>
          </a:p>
          <a:p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fr-FR" sz="25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root</a:t>
            </a:r>
            <a:r>
              <a:rPr lang="fr-FR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.getChildren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().</a:t>
            </a:r>
            <a:r>
              <a:rPr lang="fr-FR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fr-FR" sz="2500" dirty="0" err="1">
                <a:solidFill>
                  <a:schemeClr val="accent3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btn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</a:p>
          <a:p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fr-FR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Scene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5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scene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fr-FR" sz="25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Scene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fr-FR" sz="25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root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400, 400);</a:t>
            </a:r>
          </a:p>
          <a:p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fr-FR" sz="2500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stage</a:t>
            </a:r>
            <a:r>
              <a:rPr lang="fr-FR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.setScene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fr-FR" sz="25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scene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 </a:t>
            </a:r>
          </a:p>
          <a:p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fr-FR" sz="2500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stage</a:t>
            </a:r>
            <a:r>
              <a:rPr lang="fr-FR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.show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();</a:t>
            </a:r>
          </a:p>
          <a:p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}</a:t>
            </a:r>
          </a:p>
          <a:p>
            <a:endParaRPr lang="fr-FR" sz="2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fr-FR" sz="25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static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5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void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500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</a:t>
            </a:r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(String[] args) </a:t>
            </a:r>
            <a:r>
              <a:rPr lang="fr-FR" sz="25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</a:p>
          <a:p>
            <a:pPr lvl="1"/>
            <a:r>
              <a:rPr lang="fr-F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launch(args);</a:t>
            </a:r>
          </a:p>
          <a:p>
            <a:pPr lvl="1"/>
            <a:r>
              <a:rPr lang="fr-FR" sz="25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r>
              <a:rPr lang="fr-FR" sz="25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957AD8-F0B0-488F-9578-86FCC1E7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856DDF1-FFB3-4E99-BFBC-1AC53B665416}"/>
              </a:ext>
            </a:extLst>
          </p:cNvPr>
          <p:cNvSpPr/>
          <p:nvPr/>
        </p:nvSpPr>
        <p:spPr>
          <a:xfrm>
            <a:off x="7465938" y="2863221"/>
            <a:ext cx="1400567" cy="868236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300" b="1" dirty="0"/>
              <a:t>root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3D8D47C-875D-4AB6-B0D2-33F8A4B4A1FA}"/>
              </a:ext>
            </a:extLst>
          </p:cNvPr>
          <p:cNvSpPr/>
          <p:nvPr/>
        </p:nvSpPr>
        <p:spPr>
          <a:xfrm>
            <a:off x="7360688" y="4212260"/>
            <a:ext cx="1588315" cy="733564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300" b="1" dirty="0" err="1"/>
              <a:t>btn</a:t>
            </a:r>
            <a:endParaRPr lang="fr-FR" sz="2300" b="1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0A7B53B-588A-4324-8E3C-32E88EB561B9}"/>
              </a:ext>
            </a:extLst>
          </p:cNvPr>
          <p:cNvCxnSpPr>
            <a:cxnSpLocks/>
          </p:cNvCxnSpPr>
          <p:nvPr/>
        </p:nvCxnSpPr>
        <p:spPr>
          <a:xfrm flipH="1">
            <a:off x="8154845" y="3754751"/>
            <a:ext cx="2577" cy="4302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F9237CC3-4EAB-4DB2-BBA6-B110DD5049A3}"/>
              </a:ext>
            </a:extLst>
          </p:cNvPr>
          <p:cNvSpPr/>
          <p:nvPr/>
        </p:nvSpPr>
        <p:spPr>
          <a:xfrm>
            <a:off x="7465249" y="436559"/>
            <a:ext cx="1495127" cy="936389"/>
          </a:xfrm>
          <a:prstGeom prst="ellips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300" b="1" dirty="0"/>
              <a:t>stage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9C7F66F-BC2C-4057-B4A8-DBFD17B7E322}"/>
              </a:ext>
            </a:extLst>
          </p:cNvPr>
          <p:cNvSpPr/>
          <p:nvPr/>
        </p:nvSpPr>
        <p:spPr>
          <a:xfrm>
            <a:off x="7372064" y="1686430"/>
            <a:ext cx="1588314" cy="936389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200" b="1" dirty="0" err="1"/>
              <a:t>scene</a:t>
            </a:r>
            <a:endParaRPr lang="fr-FR" sz="2200" b="1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8113B2B-0EBF-49C5-A5FC-3BF4E8EC7CBD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>
            <a:off x="8166221" y="2622819"/>
            <a:ext cx="1" cy="2404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4F874D7-4906-421C-8E27-E7D6FC0358F3}"/>
              </a:ext>
            </a:extLst>
          </p:cNvPr>
          <p:cNvCxnSpPr>
            <a:cxnSpLocks/>
          </p:cNvCxnSpPr>
          <p:nvPr/>
        </p:nvCxnSpPr>
        <p:spPr>
          <a:xfrm>
            <a:off x="8182142" y="1382594"/>
            <a:ext cx="0" cy="2955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B8236036-E3B0-4FCE-80BC-A31B63B63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893" y="1214372"/>
            <a:ext cx="5067836" cy="418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0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5706F-72D5-49E0-8F85-498C935E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JavaFx</a:t>
            </a:r>
            <a:endParaRPr lang="fr-FR" sz="4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7E4CE4-AFCC-4ACE-99C2-5D0BCC98D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3243" y="3429000"/>
            <a:ext cx="7145513" cy="8249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55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</a:t>
            </a:r>
            <a:r>
              <a:rPr lang="fr-FR" sz="3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3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fr-FR" sz="3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Graphical</a:t>
            </a:r>
            <a:r>
              <a:rPr lang="fr-FR" sz="3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Interface)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4263F2-C510-45E1-9266-5D12ADCE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9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796B75-F848-402B-A93E-1587AFD88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2080620"/>
            <a:ext cx="8825658" cy="1348381"/>
          </a:xfrm>
        </p:spPr>
        <p:txBody>
          <a:bodyPr/>
          <a:lstStyle/>
          <a:p>
            <a:r>
              <a:rPr lang="en-US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you should know ?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A1297A-EE60-4298-B242-F3F6452F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844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5706F-72D5-49E0-8F85-498C935E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</a:t>
            </a:r>
            <a:r>
              <a:rPr lang="fr-F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should</a:t>
            </a:r>
            <a:r>
              <a:rPr lang="fr-F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know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7E4CE4-AFCC-4ACE-99C2-5D0BCC98D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761412" cy="38238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</a:t>
            </a:r>
            <a:r>
              <a:rPr lang="fr-FR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Programming</a:t>
            </a:r>
            <a:endParaRPr lang="fr-FR"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Classes and </a:t>
            </a:r>
            <a:r>
              <a:rPr lang="fr-FR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Objects</a:t>
            </a:r>
            <a:r>
              <a:rPr lang="fr-FR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Java</a:t>
            </a:r>
          </a:p>
          <a:p>
            <a:pPr>
              <a:lnSpc>
                <a:spcPct val="150000"/>
              </a:lnSpc>
            </a:pPr>
            <a:r>
              <a:rPr lang="fr-FR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Integrated </a:t>
            </a:r>
            <a:r>
              <a:rPr lang="fr-FR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Development</a:t>
            </a:r>
            <a:r>
              <a:rPr lang="fr-FR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Enviroments</a:t>
            </a:r>
            <a:r>
              <a:rPr lang="fr-FR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(IDE)</a:t>
            </a:r>
          </a:p>
          <a:p>
            <a:pPr>
              <a:lnSpc>
                <a:spcPct val="150000"/>
              </a:lnSpc>
            </a:pPr>
            <a:r>
              <a:rPr lang="fr-FR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Optional</a:t>
            </a:r>
            <a:r>
              <a:rPr lang="fr-FR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CSS (</a:t>
            </a:r>
            <a:r>
              <a:rPr lang="fr-FR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Cascading</a:t>
            </a:r>
            <a:r>
              <a:rPr lang="fr-FR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Style </a:t>
            </a:r>
            <a:r>
              <a:rPr lang="fr-FR" sz="3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Sheet</a:t>
            </a:r>
            <a:r>
              <a:rPr lang="fr-FR" sz="3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F6EFD4-B4CC-4A65-90CB-000CA714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9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circle/>
      </p:transition>
    </mc:Choice>
    <mc:Fallback xmlns="">
      <p:transition spd="med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796B75-F848-402B-A93E-1587AFD88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2080620"/>
            <a:ext cx="8825658" cy="1348381"/>
          </a:xfrm>
        </p:spPr>
        <p:txBody>
          <a:bodyPr/>
          <a:lstStyle/>
          <a:p>
            <a:r>
              <a:rPr lang="fr-FR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Real-world applications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9B6C90C9-E5B2-46CA-AF9E-BB3122859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A1297A-EE60-4298-B242-F3F6452F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95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5706F-72D5-49E0-8F85-498C935E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Real-world applications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F6EFD4-B4CC-4A65-90CB-000CA714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2B5765F-88A0-4844-A8F0-499375BACA8A}"/>
              </a:ext>
            </a:extLst>
          </p:cNvPr>
          <p:cNvSpPr txBox="1"/>
          <p:nvPr/>
        </p:nvSpPr>
        <p:spPr>
          <a:xfrm>
            <a:off x="540672" y="2352450"/>
            <a:ext cx="41697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92D050"/>
                </a:solidFill>
              </a:rPr>
              <a:t>1- Carl Zeiss </a:t>
            </a:r>
            <a:r>
              <a:rPr lang="en-US" sz="2600" b="1" dirty="0" err="1">
                <a:solidFill>
                  <a:srgbClr val="92D050"/>
                </a:solidFill>
              </a:rPr>
              <a:t>Meditec</a:t>
            </a:r>
            <a:r>
              <a:rPr lang="en-US" sz="2600" b="1" dirty="0">
                <a:solidFill>
                  <a:srgbClr val="92D050"/>
                </a:solidFill>
              </a:rPr>
              <a:t> AG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9A83D40-461D-49D2-9217-04AA51304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923" y="2326501"/>
            <a:ext cx="7067447" cy="441715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C174B6C-DCD9-45ED-BA74-DBF53CE259BE}"/>
              </a:ext>
            </a:extLst>
          </p:cNvPr>
          <p:cNvSpPr txBox="1"/>
          <p:nvPr/>
        </p:nvSpPr>
        <p:spPr>
          <a:xfrm>
            <a:off x="609600" y="4470934"/>
            <a:ext cx="41008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Dev by: </a:t>
            </a:r>
            <a:r>
              <a:rPr lang="en-US" sz="2200" b="1" dirty="0" err="1">
                <a:solidFill>
                  <a:srgbClr val="2B799C"/>
                </a:solidFill>
              </a:rPr>
              <a:t>Saxonia</a:t>
            </a:r>
            <a:r>
              <a:rPr lang="en-US" sz="2200" b="1" dirty="0">
                <a:solidFill>
                  <a:srgbClr val="2B799C"/>
                </a:solidFill>
              </a:rPr>
              <a:t> Systems AG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2857663-F19D-4D41-9038-295C3F0E3CF0}"/>
              </a:ext>
            </a:extLst>
          </p:cNvPr>
          <p:cNvSpPr txBox="1"/>
          <p:nvPr/>
        </p:nvSpPr>
        <p:spPr>
          <a:xfrm>
            <a:off x="609600" y="3057749"/>
            <a:ext cx="4100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an archive software for clinical patient data in ophthalmology</a:t>
            </a:r>
          </a:p>
        </p:txBody>
      </p:sp>
    </p:spTree>
    <p:extLst>
      <p:ext uri="{BB962C8B-B14F-4D97-AF65-F5344CB8AC3E}">
        <p14:creationId xmlns:p14="http://schemas.microsoft.com/office/powerpoint/2010/main" val="65923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5706F-72D5-49E0-8F85-498C935E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Real-world applications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F6EFD4-B4CC-4A65-90CB-000CA714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2B5765F-88A0-4844-A8F0-499375BACA8A}"/>
              </a:ext>
            </a:extLst>
          </p:cNvPr>
          <p:cNvSpPr txBox="1"/>
          <p:nvPr/>
        </p:nvSpPr>
        <p:spPr>
          <a:xfrm>
            <a:off x="540672" y="2352450"/>
            <a:ext cx="34499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92D050"/>
                </a:solidFill>
              </a:rPr>
              <a:t>2- </a:t>
            </a:r>
            <a:r>
              <a:rPr lang="en-US" sz="2600" b="1" dirty="0" err="1">
                <a:solidFill>
                  <a:srgbClr val="92D050"/>
                </a:solidFill>
              </a:rPr>
              <a:t>CuratorOR</a:t>
            </a:r>
            <a:r>
              <a:rPr lang="en-US" sz="2600" b="1" dirty="0">
                <a:solidFill>
                  <a:srgbClr val="92D050"/>
                </a:solidFill>
              </a:rPr>
              <a:t> </a:t>
            </a:r>
            <a:r>
              <a:rPr lang="en-US" sz="2600" b="1" dirty="0" err="1">
                <a:solidFill>
                  <a:srgbClr val="92D050"/>
                </a:solidFill>
              </a:rPr>
              <a:t>Caliop</a:t>
            </a:r>
            <a:endParaRPr lang="en-US" sz="2600" b="1" dirty="0">
              <a:solidFill>
                <a:srgbClr val="92D050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9A83D40-461D-49D2-9217-04AA51304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388" y="2835493"/>
            <a:ext cx="3449983" cy="258748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C174B6C-DCD9-45ED-BA74-DBF53CE259BE}"/>
              </a:ext>
            </a:extLst>
          </p:cNvPr>
          <p:cNvSpPr txBox="1"/>
          <p:nvPr/>
        </p:nvSpPr>
        <p:spPr>
          <a:xfrm>
            <a:off x="540672" y="5668888"/>
            <a:ext cx="28809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Dev by: </a:t>
            </a:r>
            <a:r>
              <a:rPr lang="en-US" sz="2200" b="1" dirty="0">
                <a:solidFill>
                  <a:srgbClr val="2B799C"/>
                </a:solidFill>
              </a:rPr>
              <a:t>EIZO GmbH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2857663-F19D-4D41-9038-295C3F0E3CF0}"/>
              </a:ext>
            </a:extLst>
          </p:cNvPr>
          <p:cNvSpPr txBox="1"/>
          <p:nvPr/>
        </p:nvSpPr>
        <p:spPr>
          <a:xfrm>
            <a:off x="540672" y="3069555"/>
            <a:ext cx="4100803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It is being installed in wall-mounted. used to look up patient data, to document the surgery, and to store the produced documents in the central hospital database.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211A23A-1BCC-48A0-A517-E69ED94F2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590" y="2815875"/>
            <a:ext cx="3861428" cy="257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5706F-72D5-49E0-8F85-498C935E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Real-world applications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F6EFD4-B4CC-4A65-90CB-000CA714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2B5765F-88A0-4844-A8F0-499375BACA8A}"/>
              </a:ext>
            </a:extLst>
          </p:cNvPr>
          <p:cNvSpPr txBox="1"/>
          <p:nvPr/>
        </p:nvSpPr>
        <p:spPr>
          <a:xfrm>
            <a:off x="340298" y="2326501"/>
            <a:ext cx="430117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92D050"/>
                </a:solidFill>
              </a:rPr>
              <a:t>3- Deep Space Trajectory</a:t>
            </a:r>
          </a:p>
          <a:p>
            <a:r>
              <a:rPr lang="en-US" sz="2600" b="1" dirty="0">
                <a:solidFill>
                  <a:srgbClr val="92D050"/>
                </a:solidFill>
              </a:rPr>
              <a:t>Explorer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9A83D40-461D-49D2-9217-04AA51304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756" y="2441426"/>
            <a:ext cx="3677613" cy="206865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2857663-F19D-4D41-9038-295C3F0E3CF0}"/>
              </a:ext>
            </a:extLst>
          </p:cNvPr>
          <p:cNvSpPr txBox="1"/>
          <p:nvPr/>
        </p:nvSpPr>
        <p:spPr>
          <a:xfrm>
            <a:off x="387829" y="3429000"/>
            <a:ext cx="410080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Custom JavaFX tools have been built that provide high performance, interactive analysis for dimensional data sets.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1B2DFF9-54C8-4374-9BFE-BD6AA0CAE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387" y="2441426"/>
            <a:ext cx="3677613" cy="20686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2482A55-BF17-4399-BC5A-4D0C6024F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949" y="4625008"/>
            <a:ext cx="3677612" cy="206865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750A3FB-13E9-4256-9E09-1EA6030286CB}"/>
              </a:ext>
            </a:extLst>
          </p:cNvPr>
          <p:cNvSpPr txBox="1"/>
          <p:nvPr/>
        </p:nvSpPr>
        <p:spPr>
          <a:xfrm>
            <a:off x="387829" y="5484293"/>
            <a:ext cx="20794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Dev by: </a:t>
            </a:r>
            <a:r>
              <a:rPr lang="en-US" sz="2200" b="1" dirty="0">
                <a:solidFill>
                  <a:srgbClr val="2B799C"/>
                </a:solidFill>
              </a:rPr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38218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895</TotalTime>
  <Words>449</Words>
  <Application>Microsoft Office PowerPoint</Application>
  <PresentationFormat>Grand écran</PresentationFormat>
  <Paragraphs>156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Century Gothic</vt:lpstr>
      <vt:lpstr>Tahoma</vt:lpstr>
      <vt:lpstr>Wingdings</vt:lpstr>
      <vt:lpstr>Wingdings 3</vt:lpstr>
      <vt:lpstr>Salle d’ions</vt:lpstr>
      <vt:lpstr>GUI Development</vt:lpstr>
      <vt:lpstr>What is JavaFx ?</vt:lpstr>
      <vt:lpstr>JavaFx</vt:lpstr>
      <vt:lpstr>What you should know ?</vt:lpstr>
      <vt:lpstr>You should know</vt:lpstr>
      <vt:lpstr>Real-world applications</vt:lpstr>
      <vt:lpstr>Real-world applications</vt:lpstr>
      <vt:lpstr>Real-world applications</vt:lpstr>
      <vt:lpstr>Real-world applications</vt:lpstr>
      <vt:lpstr>Real-world applications</vt:lpstr>
      <vt:lpstr>JavaFx - Features</vt:lpstr>
      <vt:lpstr>JavaFx - Features</vt:lpstr>
      <vt:lpstr>Where can learn JavaFX</vt:lpstr>
      <vt:lpstr>Basic information</vt:lpstr>
      <vt:lpstr>Architecture of JavaFx</vt:lpstr>
      <vt:lpstr>JavaFx Scene Graph</vt:lpstr>
      <vt:lpstr>JavaFX Scene Graph</vt:lpstr>
      <vt:lpstr>JavaFX Nodes</vt:lpstr>
      <vt:lpstr>Layouts</vt:lpstr>
      <vt:lpstr>Présentation PowerPoint</vt:lpstr>
      <vt:lpstr>Layout</vt:lpstr>
      <vt:lpstr>Layout</vt:lpstr>
      <vt:lpstr>Layout</vt:lpstr>
      <vt:lpstr>Layout</vt:lpstr>
      <vt:lpstr>Présentation PowerPoint</vt:lpstr>
      <vt:lpstr>Présentation PowerPoint</vt:lpstr>
      <vt:lpstr>Run first application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JavaFx ?</dc:title>
  <dc:creator>HouariZegai</dc:creator>
  <cp:lastModifiedBy> </cp:lastModifiedBy>
  <cp:revision>158</cp:revision>
  <dcterms:created xsi:type="dcterms:W3CDTF">2018-10-19T13:25:48Z</dcterms:created>
  <dcterms:modified xsi:type="dcterms:W3CDTF">2019-02-28T13:01:31Z</dcterms:modified>
</cp:coreProperties>
</file>